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604" r:id="rId2"/>
    <p:sldId id="612" r:id="rId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80E"/>
    <a:srgbClr val="339933"/>
    <a:srgbClr val="00A00F"/>
    <a:srgbClr val="FF0000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9" autoAdjust="0"/>
    <p:restoredTop sz="95806" autoAdjust="0"/>
  </p:normalViewPr>
  <p:slideViewPr>
    <p:cSldViewPr snapToGrid="0">
      <p:cViewPr varScale="1">
        <p:scale>
          <a:sx n="174" d="100"/>
          <a:sy n="174" d="100"/>
        </p:scale>
        <p:origin x="2238" y="162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11/30/2022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11/30/2022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11/30/2022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11/30/2022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gif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RB Frequency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" y="1325607"/>
                <a:ext cx="11955781" cy="42708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658352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  <a:buFont typeface="Arial"/>
                  <a:buChar char="•"/>
                  <a:defRPr kumimoji="0" sz="4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206978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34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56908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Arial"/>
                  <a:buChar char="•"/>
                  <a:defRPr kumimoji="0" sz="32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847042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200601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267655" indent="-243834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/>
                  <a:buChar char="-"/>
                  <a:defRPr kumimoji="0" sz="2667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60256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Arial"/>
                  <a:buChar char="•"/>
                  <a:defRPr kumimoji="0"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2857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▪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882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767" indent="0">
                  <a:buNone/>
                </a:pPr>
                <a:r>
                  <a:rPr lang="en-US" sz="1600" dirty="0"/>
                  <a:t>Goal: Use data to better understand frequencies in RB circuit to: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Compare data to PSPICE </a:t>
                </a:r>
                <a:r>
                  <a:rPr lang="en-US" sz="1600" b="1" dirty="0"/>
                  <a:t>simulations</a:t>
                </a:r>
                <a:r>
                  <a:rPr lang="en-US" sz="1600" dirty="0"/>
                  <a:t> from MPE-PE STEAM-Team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Detect </a:t>
                </a:r>
                <a:r>
                  <a:rPr lang="en-US" sz="1600" b="1" dirty="0"/>
                  <a:t>circuit anomalies</a:t>
                </a:r>
              </a:p>
              <a:p>
                <a:pPr marL="48767" indent="0">
                  <a:buNone/>
                </a:pPr>
                <a:r>
                  <a:rPr lang="en-US" sz="600" b="1" dirty="0"/>
                  <a:t> </a:t>
                </a:r>
                <a:endParaRPr lang="en-US" sz="600" dirty="0"/>
              </a:p>
              <a:p>
                <a:pPr marL="48767" indent="0">
                  <a:buNone/>
                </a:pPr>
                <a:r>
                  <a:rPr lang="en-US" sz="1600" dirty="0"/>
                  <a:t>Study </a:t>
                </a:r>
                <a:r>
                  <a:rPr lang="en-US" sz="1600" b="1" dirty="0"/>
                  <a:t>occurrence</a:t>
                </a:r>
                <a:r>
                  <a:rPr lang="en-US" sz="1600" dirty="0"/>
                  <a:t> and the </a:t>
                </a:r>
                <a:r>
                  <a:rPr lang="en-US" sz="1600" b="1" dirty="0"/>
                  <a:t>spread</a:t>
                </a:r>
                <a:r>
                  <a:rPr lang="en-US" sz="1600" dirty="0"/>
                  <a:t> of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Frequency Position Maps</a:t>
                </a:r>
              </a:p>
            </p:txBody>
          </p:sp>
        </mc:Choice>
        <mc:Fallback xmlns="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325607"/>
                <a:ext cx="11955781" cy="4270860"/>
              </a:xfrm>
              <a:prstGeom prst="rect">
                <a:avLst/>
              </a:prstGeom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3F016E5-5FCE-621F-6C87-A97B80C0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10" y="2795305"/>
            <a:ext cx="4303189" cy="320739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55FA711-1DDE-9518-DBC6-62F8A895A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5"/>
          <a:stretch/>
        </p:blipFill>
        <p:spPr>
          <a:xfrm>
            <a:off x="7087329" y="2877902"/>
            <a:ext cx="4775964" cy="298182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0B572-59E9-7E33-6533-2319066822FF}"/>
              </a:ext>
            </a:extLst>
          </p:cNvPr>
          <p:cNvGrpSpPr/>
          <p:nvPr/>
        </p:nvGrpSpPr>
        <p:grpSpPr>
          <a:xfrm>
            <a:off x="417820" y="2980149"/>
            <a:ext cx="1952718" cy="2843518"/>
            <a:chOff x="6483821" y="2284236"/>
            <a:chExt cx="2511874" cy="36577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6966C91-B528-C955-EAE0-D36DAF830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50FBDA9-6E00-2326-517B-15AF2E1FABA8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BBEDF87C-4BF2-5736-9FD3-FEFAE6C73931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9" name="Gerade Verbindung mit Pfeil 8">
                  <a:extLst>
                    <a:ext uri="{FF2B5EF4-FFF2-40B4-BE49-F238E27FC236}">
                      <a16:creationId xmlns:a16="http://schemas.microsoft.com/office/drawing/2014/main" id="{02B6042C-CED5-8641-B232-65C67F634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 Verbindung mit Pfeil 10">
                  <a:extLst>
                    <a:ext uri="{FF2B5EF4-FFF2-40B4-BE49-F238E27FC236}">
                      <a16:creationId xmlns:a16="http://schemas.microsoft.com/office/drawing/2014/main" id="{8410DB87-9026-6C7C-87D1-953454205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 Verbindung mit Pfeil 11">
                  <a:extLst>
                    <a:ext uri="{FF2B5EF4-FFF2-40B4-BE49-F238E27FC236}">
                      <a16:creationId xmlns:a16="http://schemas.microsoft.com/office/drawing/2014/main" id="{6C38B1C7-CF75-1F55-0E45-585DDCDB4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83EEF43-4161-8CD8-7427-77685ED2FBC8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287B94B6-6CA1-8910-2C2B-0A78CD6BAF1F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C985B66-3C73-3939-D624-3841776F86CA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D6BD7ECE-B55C-0EB8-9851-33AD850183D9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21" name="Gruppieren 20">
                    <a:extLst>
                      <a:ext uri="{FF2B5EF4-FFF2-40B4-BE49-F238E27FC236}">
                        <a16:creationId xmlns:a16="http://schemas.microsoft.com/office/drawing/2014/main" id="{A9B07F98-09B0-0D1F-35B3-B84C168B57F4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8C7410F9-C93E-56C1-0714-989C5CC5B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4" name="Rechteck 23">
                      <a:extLst>
                        <a:ext uri="{FF2B5EF4-FFF2-40B4-BE49-F238E27FC236}">
                          <a16:creationId xmlns:a16="http://schemas.microsoft.com/office/drawing/2014/main" id="{AA8AC929-83E0-FF34-8484-6255E4056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1E80A02A-2C76-25A1-0F43-87EEC3CCE5E0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CC738F0-4C18-1318-0B0A-8E21090FD3C6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1F784C3-BF5F-A646-27C0-E0478A0AB343}"/>
              </a:ext>
            </a:extLst>
          </p:cNvPr>
          <p:cNvSpPr/>
          <p:nvPr/>
        </p:nvSpPr>
        <p:spPr>
          <a:xfrm>
            <a:off x="6609591" y="3810681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6C6B769-80B6-AF06-FB4B-7A9F752CE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28" r="50597" b="93868"/>
          <a:stretch/>
        </p:blipFill>
        <p:spPr>
          <a:xfrm>
            <a:off x="1308469" y="2787685"/>
            <a:ext cx="390526" cy="1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6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15AD0-2B2A-3B53-1E6D-1E34D695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RB Frequency Analysis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221A8-E801-9537-D61C-25AE3558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6591257-FF10-23DB-1069-A64F678C670C}"/>
                  </a:ext>
                </a:extLst>
              </p:cNvPr>
              <p:cNvSpPr txBox="1"/>
              <p:nvPr/>
            </p:nvSpPr>
            <p:spPr>
              <a:xfrm>
                <a:off x="2028127" y="3538227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6591257-FF10-23DB-1069-A64F678C6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127" y="3538227"/>
                <a:ext cx="46807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>
            <a:extLst>
              <a:ext uri="{FF2B5EF4-FFF2-40B4-BE49-F238E27FC236}">
                <a16:creationId xmlns:a16="http://schemas.microsoft.com/office/drawing/2014/main" id="{92753D5B-8A41-39C2-D278-CC970C21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3520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28A2421-96CB-64F3-0C17-E88CEAE22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38704" y="3139520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8235F097-CDBE-299D-EFA6-30EBDCDAE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42961" y="3139520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F791B84E-F104-2909-A071-338C4F37D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22147" y="3139096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8C5E54F3-1062-7F0F-5354-80791690D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51024" y="3137913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D0AC8408-DC25-F1EC-7677-66D4A0D92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01333" y="3123520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1BBC8866-25FC-2647-6478-1D6F8DF79A9B}"/>
                  </a:ext>
                </a:extLst>
              </p:cNvPr>
              <p:cNvSpPr txBox="1"/>
              <p:nvPr/>
            </p:nvSpPr>
            <p:spPr>
              <a:xfrm>
                <a:off x="4184508" y="3665006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1BBC8866-25FC-2647-6478-1D6F8DF7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508" y="3665006"/>
                <a:ext cx="314189" cy="369332"/>
              </a:xfrm>
              <a:prstGeom prst="rect">
                <a:avLst/>
              </a:prstGeom>
              <a:blipFill>
                <a:blip r:embed="rId9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611638B-689F-10F1-9BDA-B2A58DA4F31F}"/>
                  </a:ext>
                </a:extLst>
              </p:cNvPr>
              <p:cNvSpPr txBox="1"/>
              <p:nvPr/>
            </p:nvSpPr>
            <p:spPr>
              <a:xfrm>
                <a:off x="6144501" y="3665006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611638B-689F-10F1-9BDA-B2A58DA4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501" y="3665006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423C1BC-3C36-D542-A455-E6AA69223D1F}"/>
                  </a:ext>
                </a:extLst>
              </p:cNvPr>
              <p:cNvSpPr txBox="1"/>
              <p:nvPr/>
            </p:nvSpPr>
            <p:spPr>
              <a:xfrm>
                <a:off x="8104840" y="3665006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423C1BC-3C36-D542-A455-E6AA6922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840" y="3665006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87EBA22-E48A-55D3-48D9-894D962B88F4}"/>
                  </a:ext>
                </a:extLst>
              </p:cNvPr>
              <p:cNvSpPr txBox="1"/>
              <p:nvPr/>
            </p:nvSpPr>
            <p:spPr>
              <a:xfrm>
                <a:off x="10072941" y="3665006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87EBA22-E48A-55D3-48D9-894D962B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941" y="3665006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51AFFD-0C55-DA04-0ED2-0354564CC0CF}"/>
              </a:ext>
            </a:extLst>
          </p:cNvPr>
          <p:cNvGrpSpPr/>
          <p:nvPr/>
        </p:nvGrpSpPr>
        <p:grpSpPr>
          <a:xfrm>
            <a:off x="2721649" y="4865927"/>
            <a:ext cx="1462859" cy="568536"/>
            <a:chOff x="2765802" y="4256384"/>
            <a:chExt cx="1462859" cy="568536"/>
          </a:xfrm>
        </p:grpSpPr>
        <p:sp>
          <p:nvSpPr>
            <p:cNvPr id="28" name="Pfeil: nach unten 27">
              <a:extLst>
                <a:ext uri="{FF2B5EF4-FFF2-40B4-BE49-F238E27FC236}">
                  <a16:creationId xmlns:a16="http://schemas.microsoft.com/office/drawing/2014/main" id="{BD780297-5FD5-3E99-C88D-2A9582281BB3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0563D28-8DCA-7C38-063C-449C9204588E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39618BD-44A3-278C-E967-886CDC349770}"/>
              </a:ext>
            </a:extLst>
          </p:cNvPr>
          <p:cNvGrpSpPr/>
          <p:nvPr/>
        </p:nvGrpSpPr>
        <p:grpSpPr>
          <a:xfrm>
            <a:off x="4558165" y="4865927"/>
            <a:ext cx="1518595" cy="568536"/>
            <a:chOff x="4602318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E9C6A7D8-67E2-6A72-DF88-307F2102815E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3A84F77-9AE6-A038-7201-DD8C596C248F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99B88E89-AF9D-74CC-0948-935281AE5AD8}"/>
              </a:ext>
            </a:extLst>
          </p:cNvPr>
          <p:cNvGrpSpPr/>
          <p:nvPr/>
        </p:nvGrpSpPr>
        <p:grpSpPr>
          <a:xfrm>
            <a:off x="6517358" y="4865927"/>
            <a:ext cx="1518595" cy="568536"/>
            <a:chOff x="6561511" y="4256384"/>
            <a:chExt cx="1518595" cy="568536"/>
          </a:xfrm>
        </p:grpSpPr>
        <p:sp>
          <p:nvSpPr>
            <p:cNvPr id="36" name="Pfeil: nach unten 35">
              <a:extLst>
                <a:ext uri="{FF2B5EF4-FFF2-40B4-BE49-F238E27FC236}">
                  <a16:creationId xmlns:a16="http://schemas.microsoft.com/office/drawing/2014/main" id="{8F561179-4B5C-99AD-BBFB-C19F63FAED03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05CD179-53BF-FE17-C2E2-12F228AA8504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67849CE1-221E-B6D7-BFEB-8B5AE306565C}"/>
              </a:ext>
            </a:extLst>
          </p:cNvPr>
          <p:cNvGrpSpPr/>
          <p:nvPr/>
        </p:nvGrpSpPr>
        <p:grpSpPr>
          <a:xfrm>
            <a:off x="8516538" y="4865927"/>
            <a:ext cx="1518595" cy="568536"/>
            <a:chOff x="8560691" y="4256384"/>
            <a:chExt cx="1518595" cy="568536"/>
          </a:xfrm>
        </p:grpSpPr>
        <p:sp>
          <p:nvSpPr>
            <p:cNvPr id="42" name="Pfeil: nach unten 41">
              <a:extLst>
                <a:ext uri="{FF2B5EF4-FFF2-40B4-BE49-F238E27FC236}">
                  <a16:creationId xmlns:a16="http://schemas.microsoft.com/office/drawing/2014/main" id="{2528115A-D99B-FCCE-916E-7140350C7B27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1B93724-76B6-187E-8D6A-15AF5A00C740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CE960F89-191B-843D-5B9E-5E844B0B5AD2}"/>
              </a:ext>
            </a:extLst>
          </p:cNvPr>
          <p:cNvGrpSpPr/>
          <p:nvPr/>
        </p:nvGrpSpPr>
        <p:grpSpPr>
          <a:xfrm>
            <a:off x="10462622" y="4865927"/>
            <a:ext cx="1518595" cy="568536"/>
            <a:chOff x="10506775" y="4256384"/>
            <a:chExt cx="1518595" cy="568536"/>
          </a:xfrm>
        </p:grpSpPr>
        <p:sp>
          <p:nvSpPr>
            <p:cNvPr id="70" name="Pfeil: nach unten 69">
              <a:extLst>
                <a:ext uri="{FF2B5EF4-FFF2-40B4-BE49-F238E27FC236}">
                  <a16:creationId xmlns:a16="http://schemas.microsoft.com/office/drawing/2014/main" id="{B421AF73-533D-BACB-3966-CA460A84FC03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D04E4519-0E2A-D921-6CB6-2E3CCBF76913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  <p:sp>
        <p:nvSpPr>
          <p:cNvPr id="78" name="Inhaltsplatzhalter 2">
            <a:extLst>
              <a:ext uri="{FF2B5EF4-FFF2-40B4-BE49-F238E27FC236}">
                <a16:creationId xmlns:a16="http://schemas.microsoft.com/office/drawing/2014/main" id="{729BB12F-6E35-4417-A9DD-DD3080377482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Systematic approach to analyze frequencies:</a:t>
            </a:r>
          </a:p>
          <a:p>
            <a:r>
              <a:rPr lang="en-US" sz="1600" dirty="0"/>
              <a:t>Show </a:t>
            </a:r>
            <a:r>
              <a:rPr lang="en-US" sz="1600" b="1" dirty="0"/>
              <a:t>occurrence</a:t>
            </a:r>
            <a:r>
              <a:rPr lang="en-US" sz="1600" dirty="0"/>
              <a:t> and the </a:t>
            </a:r>
            <a:r>
              <a:rPr lang="en-US" sz="1600" b="1" dirty="0"/>
              <a:t>spread</a:t>
            </a:r>
            <a:r>
              <a:rPr lang="en-US" sz="1600" dirty="0"/>
              <a:t> of frequencies</a:t>
            </a:r>
          </a:p>
          <a:p>
            <a:r>
              <a:rPr lang="en-US" sz="1600" b="1" dirty="0"/>
              <a:t>Decompose</a:t>
            </a:r>
            <a:r>
              <a:rPr lang="en-US" sz="1600" dirty="0"/>
              <a:t> frequencies based on </a:t>
            </a:r>
            <a:r>
              <a:rPr lang="en-US" sz="1600" b="1" dirty="0"/>
              <a:t>origin</a:t>
            </a:r>
          </a:p>
          <a:p>
            <a:r>
              <a:rPr lang="en-US" sz="1600" dirty="0"/>
              <a:t>Display </a:t>
            </a:r>
            <a:r>
              <a:rPr lang="en-US" sz="1600" b="1" dirty="0"/>
              <a:t>expected</a:t>
            </a:r>
            <a:r>
              <a:rPr lang="en-US" sz="1600" dirty="0"/>
              <a:t> frequencies depending on a quench</a:t>
            </a:r>
            <a:endParaRPr lang="en-US" sz="1600" b="1" dirty="0"/>
          </a:p>
          <a:p>
            <a:endParaRPr lang="en-US" sz="1600" dirty="0"/>
          </a:p>
        </p:txBody>
      </p:sp>
      <p:pic>
        <p:nvPicPr>
          <p:cNvPr id="21" name="Inhaltsplatzhalter 5">
            <a:extLst>
              <a:ext uri="{FF2B5EF4-FFF2-40B4-BE49-F238E27FC236}">
                <a16:creationId xmlns:a16="http://schemas.microsoft.com/office/drawing/2014/main" id="{E9B2E43C-B790-57F4-CD28-AB41A4E18EC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2425" t="26191" r="2485" b="41139"/>
          <a:stretch/>
        </p:blipFill>
        <p:spPr>
          <a:xfrm>
            <a:off x="11030927" y="233493"/>
            <a:ext cx="723665" cy="2229658"/>
          </a:xfrm>
          <a:prstGeom prst="rect">
            <a:avLst/>
          </a:prstGeom>
          <a:ln>
            <a:noFill/>
          </a:ln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C8D1F7D0-C9B7-4010-6EDF-4D1D6D9B0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b="4043"/>
          <a:stretch/>
        </p:blipFill>
        <p:spPr bwMode="auto">
          <a:xfrm>
            <a:off x="7420756" y="2635971"/>
            <a:ext cx="3835142" cy="4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FE28E6F-82B5-80D7-323B-3498B34472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2355" y="98845"/>
            <a:ext cx="3271943" cy="25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8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17" grpId="0"/>
      <p:bldP spid="23" grpId="0"/>
    </p:bldLst>
  </p:timing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Breitbild</PresentationFormat>
  <Paragraphs>33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Optima</vt:lpstr>
      <vt:lpstr>CERNcobrandi16-9</vt:lpstr>
      <vt:lpstr>RB Frequency Analysis</vt:lpstr>
      <vt:lpstr>RB Frequency Analysis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1376</cp:revision>
  <cp:lastPrinted>2020-05-13T09:15:16Z</cp:lastPrinted>
  <dcterms:created xsi:type="dcterms:W3CDTF">2019-07-26T06:24:56Z</dcterms:created>
  <dcterms:modified xsi:type="dcterms:W3CDTF">2022-11-30T10:22:19Z</dcterms:modified>
</cp:coreProperties>
</file>